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86" r:id="rId3"/>
    <p:sldId id="290" r:id="rId4"/>
    <p:sldId id="305" r:id="rId5"/>
    <p:sldId id="302" r:id="rId6"/>
    <p:sldId id="269" r:id="rId7"/>
    <p:sldId id="306" r:id="rId8"/>
    <p:sldId id="280" r:id="rId9"/>
    <p:sldId id="289" r:id="rId10"/>
    <p:sldId id="307" r:id="rId11"/>
    <p:sldId id="310" r:id="rId12"/>
    <p:sldId id="312" r:id="rId13"/>
    <p:sldId id="308" r:id="rId14"/>
    <p:sldId id="309" r:id="rId15"/>
    <p:sldId id="311" r:id="rId16"/>
    <p:sldId id="275" r:id="rId17"/>
    <p:sldId id="301" r:id="rId18"/>
    <p:sldId id="31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192" y="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7322E-7FBC-6149-8837-D531C1A88EAD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4B13B-A2A2-6749-9814-823221299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5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B13B-A2A2-6749-9814-8232212995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9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B13B-A2A2-6749-9814-8232212995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0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B13B-A2A2-6749-9814-8232212995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4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4B13B-A2A2-6749-9814-8232212995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3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lv-LV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lv-LV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lv-LV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lv-LV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lv-LV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lv-LV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lv-LV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DAC118-6E79-B845-B081-3E49F29DE470}" type="datetimeFigureOut">
              <a:rPr lang="en-US" smtClean="0"/>
              <a:pPr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F1C0C2-EC80-114A-BA38-85B8DCCAA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ausa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aidd.l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washington.edu" TargetMode="External"/><Relationship Id="rId4" Type="http://schemas.openxmlformats.org/officeDocument/2006/relationships/hyperlink" Target="http://www.ihrc.umn.edu" TargetMode="External"/><Relationship Id="rId5" Type="http://schemas.openxmlformats.org/officeDocument/2006/relationships/hyperlink" Target="http://www.hoover.org/" TargetMode="External"/><Relationship Id="rId6" Type="http://schemas.openxmlformats.org/officeDocument/2006/relationships/hyperlink" Target="http://www.alausa.org/lv/citi/muzeji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c.g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uzeji.lv" TargetMode="External"/><Relationship Id="rId3" Type="http://schemas.openxmlformats.org/officeDocument/2006/relationships/hyperlink" Target="http://www.meandrs.l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vva-raduraksti.lv" TargetMode="External"/><Relationship Id="rId4" Type="http://schemas.openxmlformats.org/officeDocument/2006/relationships/hyperlink" Target="http://www.itl.rtu.lv/LVA/index3.php?id=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hivi.gov.l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ramatas.lndb.lv/" TargetMode="External"/><Relationship Id="rId4" Type="http://schemas.openxmlformats.org/officeDocument/2006/relationships/hyperlink" Target="http://www.periodika.l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nb.l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blioteka.lv" TargetMode="Externa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Neizmet</a:t>
            </a:r>
            <a:r>
              <a:rPr lang="en-US" dirty="0" smtClean="0"/>
              <a:t> </a:t>
            </a:r>
            <a:r>
              <a:rPr lang="en-US" dirty="0" err="1" smtClean="0"/>
              <a:t>trimdas</a:t>
            </a:r>
            <a:r>
              <a:rPr lang="en-US" dirty="0" smtClean="0"/>
              <a:t> </a:t>
            </a:r>
            <a:r>
              <a:rPr lang="en-US" dirty="0" err="1" smtClean="0"/>
              <a:t>vēsturi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Amerikas</a:t>
            </a:r>
            <a:r>
              <a:rPr lang="en-US" dirty="0" smtClean="0"/>
              <a:t> </a:t>
            </a:r>
            <a:r>
              <a:rPr lang="en-US" dirty="0" err="1" smtClean="0"/>
              <a:t>latviešu</a:t>
            </a:r>
            <a:r>
              <a:rPr lang="en-US" dirty="0" smtClean="0"/>
              <a:t> </a:t>
            </a:r>
            <a:r>
              <a:rPr lang="en-US" dirty="0" err="1" smtClean="0"/>
              <a:t>apvienība</a:t>
            </a:r>
            <a:endParaRPr lang="en-US" dirty="0"/>
          </a:p>
          <a:p>
            <a:r>
              <a:rPr lang="en-US" dirty="0" smtClean="0"/>
              <a:t>2013. </a:t>
            </a:r>
            <a:r>
              <a:rPr lang="en-US" dirty="0" err="1"/>
              <a:t>g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pavasarī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3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1231"/>
            <a:ext cx="8913813" cy="914400"/>
          </a:xfrm>
        </p:spPr>
        <p:txBody>
          <a:bodyPr/>
          <a:lstStyle/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sākt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72" y="2345716"/>
            <a:ext cx="8022604" cy="35014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Lai </a:t>
            </a:r>
            <a:r>
              <a:rPr lang="en-US" sz="3600" dirty="0" err="1" smtClean="0">
                <a:solidFill>
                  <a:srgbClr val="000000"/>
                </a:solidFill>
              </a:rPr>
              <a:t>atrastu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norādes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tālākai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rīcībai</a:t>
            </a:r>
            <a:r>
              <a:rPr lang="en-US" sz="3600" dirty="0" smtClean="0">
                <a:solidFill>
                  <a:srgbClr val="000000"/>
                </a:solidFill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</a:rPr>
              <a:t>ieskatieties</a:t>
            </a:r>
            <a:endParaRPr lang="en-US" sz="36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www.alausa.org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err="1">
                <a:solidFill>
                  <a:srgbClr val="000000"/>
                </a:solidFill>
              </a:rPr>
              <a:t>s</a:t>
            </a:r>
            <a:r>
              <a:rPr lang="en-US" sz="3600" dirty="0" err="1" smtClean="0">
                <a:solidFill>
                  <a:srgbClr val="000000"/>
                </a:solidFill>
              </a:rPr>
              <a:t>adaļā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“</a:t>
            </a:r>
            <a:r>
              <a:rPr lang="en-US" sz="3600" dirty="0" err="1">
                <a:solidFill>
                  <a:srgbClr val="000000"/>
                </a:solidFill>
              </a:rPr>
              <a:t>Trimdas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arhīvi</a:t>
            </a:r>
            <a:r>
              <a:rPr lang="en-US" sz="3600" dirty="0">
                <a:solidFill>
                  <a:srgbClr val="000000"/>
                </a:solidFill>
              </a:rPr>
              <a:t>: </a:t>
            </a:r>
            <a:r>
              <a:rPr lang="en-US" sz="3600" dirty="0" err="1">
                <a:solidFill>
                  <a:srgbClr val="000000"/>
                </a:solidFill>
              </a:rPr>
              <a:t>Kā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tos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nodot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tālāk</a:t>
            </a:r>
            <a:r>
              <a:rPr lang="en-US" sz="3600" dirty="0">
                <a:solidFill>
                  <a:srgbClr val="000000"/>
                </a:solidFill>
              </a:rPr>
              <a:t>?”</a:t>
            </a:r>
            <a:endParaRPr lang="en-US" sz="3600" dirty="0">
              <a:hlinkClick r:id="rId2"/>
            </a:endParaRP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000" dirty="0" smtClean="0"/>
          </a:p>
          <a:p>
            <a:pPr marL="349250" lvl="2" indent="0" algn="ctr">
              <a:spcBef>
                <a:spcPts val="2000"/>
              </a:spcBef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2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332" y="2105826"/>
            <a:ext cx="7824568" cy="4160503"/>
          </a:xfrm>
        </p:spPr>
        <p:txBody>
          <a:bodyPr/>
          <a:lstStyle/>
          <a:p>
            <a:pPr marL="0" lvl="1" indent="0" algn="ctr">
              <a:spcBef>
                <a:spcPts val="2000"/>
              </a:spcBef>
              <a:buClr>
                <a:schemeClr val="accent1"/>
              </a:buClr>
              <a:buNone/>
            </a:pPr>
            <a:r>
              <a:rPr lang="en-US" sz="3600" dirty="0" err="1" smtClean="0">
                <a:solidFill>
                  <a:schemeClr val="tx1"/>
                </a:solidFill>
              </a:rPr>
              <a:t>Izmantojiet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Amerikas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latviešu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apvienības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imigrācijas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dokumentu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datubāzes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(ALAIDD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</a:rPr>
              <a:t>sniegtās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iespējas</a:t>
            </a:r>
            <a:r>
              <a:rPr lang="en-US" sz="3600" dirty="0" smtClean="0">
                <a:solidFill>
                  <a:schemeClr val="tx1"/>
                </a:solidFill>
              </a:rPr>
              <a:t>: </a:t>
            </a:r>
            <a:endParaRPr lang="en-US" sz="3600" dirty="0">
              <a:solidFill>
                <a:schemeClr val="tx1"/>
              </a:solidFill>
            </a:endParaRPr>
          </a:p>
          <a:p>
            <a:pPr marL="349250" lvl="2" indent="0" algn="ctr">
              <a:spcBef>
                <a:spcPts val="2000"/>
              </a:spcBef>
              <a:buNone/>
            </a:pPr>
            <a:r>
              <a:rPr lang="en-US" sz="3000" dirty="0">
                <a:solidFill>
                  <a:schemeClr val="tx1"/>
                </a:solidFill>
                <a:hlinkClick r:id="rId2"/>
              </a:rPr>
              <a:t>www.alaidd.lv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err="1" smtClean="0"/>
              <a:t>Daži</a:t>
            </a:r>
            <a:r>
              <a:rPr lang="en-US" dirty="0" smtClean="0"/>
              <a:t> </a:t>
            </a:r>
            <a:r>
              <a:rPr lang="en-US" dirty="0" err="1" smtClean="0"/>
              <a:t>virzienu</a:t>
            </a:r>
            <a:r>
              <a:rPr lang="en-US" dirty="0" smtClean="0"/>
              <a:t> </a:t>
            </a:r>
            <a:r>
              <a:rPr lang="en-US" dirty="0" err="1" smtClean="0"/>
              <a:t>rādītāji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5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7050"/>
            <a:ext cx="8913813" cy="914400"/>
          </a:xfrm>
        </p:spPr>
        <p:txBody>
          <a:bodyPr/>
          <a:lstStyle/>
          <a:p>
            <a:r>
              <a:rPr lang="lv-LV" dirty="0" smtClean="0"/>
              <a:t>Latviešu kolekcijas ASV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646" y="1769806"/>
            <a:ext cx="7289912" cy="4496523"/>
          </a:xfrm>
        </p:spPr>
        <p:txBody>
          <a:bodyPr>
            <a:noAutofit/>
          </a:bodyPr>
          <a:lstStyle/>
          <a:p>
            <a:r>
              <a:rPr lang="lv-LV" sz="2400" dirty="0" smtClean="0">
                <a:solidFill>
                  <a:schemeClr val="tx1"/>
                </a:solidFill>
              </a:rPr>
              <a:t>Kongresa bibliotēka </a:t>
            </a:r>
            <a:r>
              <a:rPr lang="lv-LV" sz="2400" dirty="0" smtClean="0">
                <a:solidFill>
                  <a:schemeClr val="tx1"/>
                </a:solidFill>
                <a:hlinkClick r:id="rId2"/>
              </a:rPr>
              <a:t>www.loc.gov</a:t>
            </a:r>
            <a:endParaRPr lang="lv-LV" sz="2400" dirty="0" smtClean="0">
              <a:solidFill>
                <a:schemeClr val="tx1"/>
              </a:solidFill>
            </a:endParaRPr>
          </a:p>
          <a:p>
            <a:r>
              <a:rPr lang="lv-LV" sz="2400" dirty="0" smtClean="0">
                <a:solidFill>
                  <a:schemeClr val="tx1"/>
                </a:solidFill>
              </a:rPr>
              <a:t>Vašingtonas Universitātes bibliotēka 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www.lib.washington.edu</a:t>
            </a:r>
            <a:endParaRPr lang="lv-LV" sz="2400" dirty="0" smtClean="0">
              <a:solidFill>
                <a:schemeClr val="tx1"/>
              </a:solidFill>
            </a:endParaRPr>
          </a:p>
          <a:p>
            <a:r>
              <a:rPr lang="lv-LV" sz="2400" dirty="0" smtClean="0">
                <a:solidFill>
                  <a:schemeClr val="tx1"/>
                </a:solidFill>
              </a:rPr>
              <a:t>Imigrācijas vēstures pētniecības centrs (</a:t>
            </a:r>
            <a:r>
              <a:rPr lang="lv-LV" sz="2400" i="1" dirty="0" smtClean="0">
                <a:solidFill>
                  <a:schemeClr val="tx1"/>
                </a:solidFill>
              </a:rPr>
              <a:t>Immigration History Research Center</a:t>
            </a:r>
            <a:r>
              <a:rPr lang="lv-LV" sz="2400" dirty="0" smtClean="0">
                <a:solidFill>
                  <a:schemeClr val="tx1"/>
                </a:solidFill>
              </a:rPr>
              <a:t>) </a:t>
            </a:r>
            <a:r>
              <a:rPr lang="lv-LV" sz="2400" dirty="0" smtClean="0">
                <a:solidFill>
                  <a:schemeClr val="tx1"/>
                </a:solidFill>
                <a:hlinkClick r:id="rId4"/>
              </a:rPr>
              <a:t>www.ihrc.umn.edu</a:t>
            </a:r>
            <a:endParaRPr lang="lv-LV" sz="2400" dirty="0" smtClean="0">
              <a:solidFill>
                <a:schemeClr val="tx1"/>
              </a:solidFill>
            </a:endParaRPr>
          </a:p>
          <a:p>
            <a:r>
              <a:rPr lang="lv-LV" sz="2400" dirty="0" smtClean="0">
                <a:solidFill>
                  <a:schemeClr val="tx1"/>
                </a:solidFill>
              </a:rPr>
              <a:t>Hūvera institūts (</a:t>
            </a:r>
            <a:r>
              <a:rPr lang="lv-LV" sz="2400" i="1" dirty="0" smtClean="0">
                <a:solidFill>
                  <a:schemeClr val="tx1"/>
                </a:solidFill>
              </a:rPr>
              <a:t>Hoover Institute</a:t>
            </a:r>
            <a:r>
              <a:rPr lang="lv-LV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hlinkClick r:id="rId5"/>
              </a:rPr>
              <a:t>www.hoover.org/</a:t>
            </a:r>
            <a:endParaRPr lang="lv-LV" sz="2400" dirty="0" smtClean="0">
              <a:solidFill>
                <a:schemeClr val="tx1"/>
              </a:solidFill>
            </a:endParaRPr>
          </a:p>
          <a:p>
            <a:r>
              <a:rPr lang="lv-LV" sz="2400" dirty="0" smtClean="0">
                <a:solidFill>
                  <a:schemeClr val="tx1"/>
                </a:solidFill>
              </a:rPr>
              <a:t>Latviešu muzejs Vašingtonā </a:t>
            </a:r>
            <a:r>
              <a:rPr lang="en-US" sz="2400" dirty="0" smtClean="0">
                <a:solidFill>
                  <a:schemeClr val="tx1"/>
                </a:solidFill>
                <a:hlinkClick r:id="rId6"/>
              </a:rPr>
              <a:t>www.alausa.org</a:t>
            </a:r>
            <a:r>
              <a:rPr lang="en-US" sz="2400" dirty="0">
                <a:solidFill>
                  <a:schemeClr val="tx1"/>
                </a:solidFill>
                <a:hlinkClick r:id="rId6"/>
              </a:rPr>
              <a:t>/lv/citi/muzeji</a:t>
            </a:r>
            <a:r>
              <a:rPr lang="en-US" sz="2400" dirty="0" smtClean="0">
                <a:solidFill>
                  <a:schemeClr val="tx1"/>
                </a:solidFill>
                <a:hlinkClick r:id="rId6"/>
              </a:rPr>
              <a:t>/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9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lv-LV" dirty="0"/>
              <a:t>M</a:t>
            </a:r>
            <a:r>
              <a:rPr lang="en-US" dirty="0" err="1" smtClean="0"/>
              <a:t>uzeji</a:t>
            </a:r>
            <a:r>
              <a:rPr lang="lv-LV" dirty="0" smtClean="0"/>
              <a:t> Latvijā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487" y="1945076"/>
            <a:ext cx="7792413" cy="43212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4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400" dirty="0" err="1" smtClean="0">
                <a:solidFill>
                  <a:srgbClr val="000000"/>
                </a:solidFill>
              </a:rPr>
              <a:t>Latvijas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muzeji</a:t>
            </a:r>
            <a:endParaRPr lang="en-US" sz="3400" dirty="0" smtClean="0">
              <a:solidFill>
                <a:srgbClr val="000000"/>
              </a:solidFill>
              <a:hlinkClick r:id="rId2"/>
            </a:endParaRPr>
          </a:p>
          <a:p>
            <a:pPr marL="0" indent="0" algn="ctr">
              <a:buNone/>
            </a:pPr>
            <a:r>
              <a:rPr lang="en-US" sz="3400" dirty="0" smtClean="0">
                <a:solidFill>
                  <a:srgbClr val="000000"/>
                </a:solidFill>
                <a:hlinkClick r:id="rId2"/>
              </a:rPr>
              <a:t>www.muzeji.lv</a:t>
            </a:r>
            <a:endParaRPr lang="en-US" sz="3400" dirty="0" smtClean="0">
              <a:solidFill>
                <a:srgbClr val="000000"/>
              </a:solidFill>
            </a:endParaRPr>
          </a:p>
          <a:p>
            <a:pPr algn="ctr"/>
            <a:endParaRPr lang="en-US" sz="3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400" dirty="0" err="1" smtClean="0">
                <a:solidFill>
                  <a:srgbClr val="000000"/>
                </a:solidFill>
              </a:rPr>
              <a:t>Muzeju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kolekcijas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Latvijā</a:t>
            </a:r>
            <a:endParaRPr lang="en-US" sz="34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400" dirty="0" err="1" smtClean="0">
                <a:solidFill>
                  <a:srgbClr val="000000"/>
                </a:solidFill>
                <a:hlinkClick r:id="rId3"/>
              </a:rPr>
              <a:t>www.meandrs.lv</a:t>
            </a:r>
            <a:endParaRPr lang="en-US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8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931"/>
            <a:ext cx="8913813" cy="914400"/>
          </a:xfrm>
        </p:spPr>
        <p:txBody>
          <a:bodyPr/>
          <a:lstStyle/>
          <a:p>
            <a:r>
              <a:rPr lang="lv-LV" dirty="0" smtClean="0"/>
              <a:t>A</a:t>
            </a:r>
            <a:r>
              <a:rPr lang="lv-LV" dirty="0"/>
              <a:t>rhīvi Latvijā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36" y="1784326"/>
            <a:ext cx="7969264" cy="4482003"/>
          </a:xfrm>
        </p:spPr>
        <p:txBody>
          <a:bodyPr>
            <a:normAutofit fontScale="77500" lnSpcReduction="20000"/>
          </a:bodyPr>
          <a:lstStyle/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r>
              <a:rPr lang="lv-LV" sz="3200" dirty="0" smtClean="0">
                <a:solidFill>
                  <a:schemeClr val="tx1"/>
                </a:solidFill>
              </a:rPr>
              <a:t>Latvijas Nacionālais arhīvs </a:t>
            </a: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r>
              <a:rPr lang="lv-LV" sz="3200" dirty="0" smtClean="0">
                <a:solidFill>
                  <a:schemeClr val="tx1"/>
                </a:solidFill>
                <a:hlinkClick r:id="rId2"/>
              </a:rPr>
              <a:t>www.arhivi.gov.lv</a:t>
            </a:r>
            <a:endParaRPr lang="lv-LV" sz="3200" dirty="0">
              <a:solidFill>
                <a:schemeClr val="tx1"/>
              </a:solidFill>
            </a:endParaRP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endParaRPr lang="lv-LV" sz="3200" b="1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Dzimtas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pētniecība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hlinkClick r:id="rId3"/>
              </a:rPr>
              <a:t>www.lvva</a:t>
            </a:r>
            <a:r>
              <a:rPr lang="en-US" sz="3200" dirty="0">
                <a:solidFill>
                  <a:schemeClr val="tx1"/>
                </a:solidFill>
                <a:hlinkClick r:id="rId3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hlinkClick r:id="rId3"/>
              </a:rPr>
              <a:t>raduraksti.lv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r>
              <a:rPr lang="en-US" sz="3200" dirty="0" err="1" smtClean="0">
                <a:solidFill>
                  <a:schemeClr val="tx1"/>
                </a:solidFill>
              </a:rPr>
              <a:t>Latvijas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Valsts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arhīva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virtuālās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izstādes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r>
              <a:rPr lang="en-US" sz="3200" dirty="0" smtClean="0">
                <a:solidFill>
                  <a:schemeClr val="tx1"/>
                </a:solidFill>
                <a:hlinkClick r:id="rId4"/>
              </a:rPr>
              <a:t>www.itl.rtu.lv</a:t>
            </a:r>
            <a:r>
              <a:rPr lang="en-US" sz="3200" dirty="0">
                <a:solidFill>
                  <a:schemeClr val="tx1"/>
                </a:solidFill>
                <a:hlinkClick r:id="rId4"/>
              </a:rPr>
              <a:t>/LVA/index3.php?id=</a:t>
            </a:r>
            <a:r>
              <a:rPr lang="en-US" sz="3200" dirty="0" smtClean="0">
                <a:solidFill>
                  <a:schemeClr val="tx1"/>
                </a:solidFill>
                <a:hlinkClick r:id="rId4"/>
              </a:rPr>
              <a:t>6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2000"/>
              </a:spcBef>
              <a:buClr>
                <a:schemeClr val="accent1"/>
              </a:buCl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>
            <a:normAutofit/>
          </a:bodyPr>
          <a:lstStyle/>
          <a:p>
            <a:r>
              <a:rPr lang="lv-LV" dirty="0" smtClean="0"/>
              <a:t>Bibliotēkas Latvijā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40" y="2009376"/>
            <a:ext cx="8113960" cy="4256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>
                <a:solidFill>
                  <a:srgbClr val="000000"/>
                </a:solidFill>
              </a:rPr>
              <a:t>Latvijas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Nacionālās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bibliotēka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  <a:hlinkClick r:id="rId2"/>
              </a:rPr>
              <a:t>www.lnb.lv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000" dirty="0" err="1" smtClean="0">
                <a:solidFill>
                  <a:srgbClr val="000000"/>
                </a:solidFill>
              </a:rPr>
              <a:t>Latvijas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Nacionālā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digitālā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</a:rPr>
              <a:t>bibliotēka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  <a:hlinkClick r:id="rId3"/>
              </a:rPr>
              <a:t>http://gramatas.lndb.lv</a:t>
            </a:r>
            <a:r>
              <a:rPr lang="en-US" sz="3200" dirty="0" smtClean="0">
                <a:solidFill>
                  <a:srgbClr val="000000"/>
                </a:solidFill>
                <a:hlinkClick r:id="rId3"/>
              </a:rPr>
              <a:t>/</a:t>
            </a:r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  <a:hlinkClick r:id="rId4"/>
              </a:rPr>
              <a:t>www.periodika.lv</a:t>
            </a:r>
            <a:endParaRPr lang="en-US" sz="3200" dirty="0" smtClean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6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7485"/>
            <a:ext cx="8913813" cy="1142849"/>
          </a:xfrm>
        </p:spPr>
        <p:txBody>
          <a:bodyPr>
            <a:normAutofit/>
          </a:bodyPr>
          <a:lstStyle/>
          <a:p>
            <a:r>
              <a:rPr lang="en-US" dirty="0" err="1" smtClean="0"/>
              <a:t>Latvijas</a:t>
            </a:r>
            <a:r>
              <a:rPr lang="en-US" dirty="0" smtClean="0"/>
              <a:t> </a:t>
            </a:r>
            <a:r>
              <a:rPr lang="en-US" dirty="0" err="1" smtClean="0"/>
              <a:t>bibliotēku</a:t>
            </a:r>
            <a:r>
              <a:rPr lang="en-US" dirty="0" smtClean="0"/>
              <a:t> </a:t>
            </a:r>
            <a:r>
              <a:rPr lang="en-US" dirty="0" err="1" smtClean="0"/>
              <a:t>tīkls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41" y="2132696"/>
            <a:ext cx="7748020" cy="2165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Visu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Latvijas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bibliotēku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kontaktintinformācija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atrodama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sz="2800" u="sng" dirty="0" smtClean="0">
                <a:solidFill>
                  <a:srgbClr val="000000"/>
                </a:solidFill>
                <a:hlinkClick r:id="rId2"/>
              </a:rPr>
              <a:t>www.biblioteka.lv</a:t>
            </a:r>
            <a:endParaRPr lang="en-US" sz="2800" u="sng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800" u="sng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4608"/>
            <a:ext cx="9144000" cy="49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4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err="1" smtClean="0"/>
              <a:t>Pirmie</a:t>
            </a:r>
            <a:r>
              <a:rPr lang="en-US" dirty="0" smtClean="0"/>
              <a:t> </a:t>
            </a:r>
            <a:r>
              <a:rPr lang="en-US" dirty="0" err="1" smtClean="0"/>
              <a:t>soļi</a:t>
            </a:r>
            <a:r>
              <a:rPr lang="en-US" dirty="0" smtClean="0"/>
              <a:t> </a:t>
            </a:r>
            <a:r>
              <a:rPr lang="en-US" dirty="0" err="1" smtClean="0"/>
              <a:t>vēstures</a:t>
            </a:r>
            <a:r>
              <a:rPr lang="en-US" dirty="0" smtClean="0"/>
              <a:t> </a:t>
            </a:r>
            <a:r>
              <a:rPr lang="en-US" dirty="0" err="1" smtClean="0"/>
              <a:t>saglabāšanā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719" y="2025451"/>
            <a:ext cx="7540283" cy="430810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Apziniet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kas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kur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atrodas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Izstrādājiet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rīcības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plānu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nākotnei</a:t>
            </a:r>
            <a:r>
              <a:rPr lang="en-US" dirty="0" smtClean="0">
                <a:solidFill>
                  <a:srgbClr val="000000"/>
                </a:solidFill>
              </a:rPr>
              <a:t> un </a:t>
            </a:r>
            <a:r>
              <a:rPr lang="en-US" dirty="0" err="1" smtClean="0">
                <a:solidFill>
                  <a:srgbClr val="000000"/>
                </a:solidFill>
              </a:rPr>
              <a:t>nodotiet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šo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informāciju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iesaistītajām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personām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Pierakstiet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savas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atmiņas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aprakstiet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savas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organizācijas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darbības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vēsturi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r>
              <a:rPr lang="en-US" dirty="0" err="1">
                <a:solidFill>
                  <a:srgbClr val="000000"/>
                </a:solidFill>
              </a:rPr>
              <a:t>Nodrošiniet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pēc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iespējas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piemērotus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apstākļus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arhīvu</a:t>
            </a:r>
            <a:r>
              <a:rPr lang="en-US" dirty="0">
                <a:solidFill>
                  <a:srgbClr val="000000"/>
                </a:solidFill>
              </a:rPr>
              <a:t> un </a:t>
            </a:r>
            <a:r>
              <a:rPr lang="en-US" dirty="0" err="1">
                <a:solidFill>
                  <a:srgbClr val="000000"/>
                </a:solidFill>
              </a:rPr>
              <a:t>materiālās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kultūras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liecību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uzglabāšanai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Pirms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savu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arhīvu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bibliotēku</a:t>
            </a:r>
            <a:r>
              <a:rPr lang="en-US" dirty="0" smtClean="0">
                <a:solidFill>
                  <a:srgbClr val="000000"/>
                </a:solidFill>
              </a:rPr>
              <a:t> un </a:t>
            </a:r>
            <a:r>
              <a:rPr lang="en-US" dirty="0" err="1" smtClean="0">
                <a:solidFill>
                  <a:srgbClr val="000000"/>
                </a:solidFill>
              </a:rPr>
              <a:t>materiālās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kultūras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liecību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nosūtīšanas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sazinieties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Jūsu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izvēlēto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arhīvu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bibliotēku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muzeju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Trimdas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vēstures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saglabāšanā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iesaistiet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jaunāko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paaudzi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4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en-US" dirty="0" err="1" smtClean="0"/>
              <a:t>Kontaktinformācija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Amerikas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latviešu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apvienība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400 Hurley Ave,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Rockville, MD 20850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E-pasts: </a:t>
            </a:r>
            <a:r>
              <a:rPr lang="en-US" dirty="0" err="1" smtClean="0">
                <a:solidFill>
                  <a:schemeClr val="tx1"/>
                </a:solidFill>
              </a:rPr>
              <a:t>ilze.garoza@alausa.org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0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72" y="1589635"/>
            <a:ext cx="3837062" cy="3886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36" y="528905"/>
            <a:ext cx="3439413" cy="2430999"/>
          </a:xfrm>
          <a:prstGeom prst="rect">
            <a:avLst/>
          </a:prstGeom>
        </p:spPr>
      </p:pic>
      <p:pic>
        <p:nvPicPr>
          <p:cNvPr id="2" name="Picture 1" descr="Arhivi_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6" y="3323786"/>
            <a:ext cx="4497320" cy="2998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6538" y="528905"/>
            <a:ext cx="39784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Grāmatas</a:t>
            </a:r>
            <a:r>
              <a:rPr lang="en-US" sz="3200" dirty="0" smtClean="0"/>
              <a:t> un </a:t>
            </a:r>
            <a:r>
              <a:rPr lang="en-US" sz="3200" dirty="0" err="1" smtClean="0"/>
              <a:t>arhīvi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723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348"/>
            <a:ext cx="8913813" cy="914400"/>
          </a:xfrm>
        </p:spPr>
        <p:txBody>
          <a:bodyPr/>
          <a:lstStyle/>
          <a:p>
            <a:r>
              <a:rPr lang="en-US" dirty="0" err="1" smtClean="0"/>
              <a:t>Materiālās</a:t>
            </a:r>
            <a:r>
              <a:rPr lang="en-US" dirty="0" smtClean="0"/>
              <a:t> </a:t>
            </a:r>
            <a:r>
              <a:rPr lang="en-US" dirty="0" err="1" smtClean="0"/>
              <a:t>kultūras</a:t>
            </a:r>
            <a:r>
              <a:rPr lang="en-US" dirty="0" smtClean="0"/>
              <a:t> </a:t>
            </a:r>
            <a:r>
              <a:rPr lang="en-US" dirty="0" err="1" smtClean="0"/>
              <a:t>liecības</a:t>
            </a:r>
            <a:endParaRPr lang="en-US" dirty="0"/>
          </a:p>
        </p:txBody>
      </p:sp>
      <p:pic>
        <p:nvPicPr>
          <p:cNvPr id="4" name="Picture 3" descr="DSC_0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8914" y="2055445"/>
            <a:ext cx="4998655" cy="3346206"/>
          </a:xfrm>
          <a:prstGeom prst="rect">
            <a:avLst/>
          </a:prstGeom>
        </p:spPr>
      </p:pic>
      <p:pic>
        <p:nvPicPr>
          <p:cNvPr id="5" name="Picture 4" descr="PJansona cep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7016" y="2055445"/>
            <a:ext cx="2065446" cy="1778271"/>
          </a:xfrm>
          <a:prstGeom prst="rect">
            <a:avLst/>
          </a:prstGeom>
        </p:spPr>
      </p:pic>
      <p:pic>
        <p:nvPicPr>
          <p:cNvPr id="6" name="Picture 5" descr="Krajums raksts Ted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0888" y="4494058"/>
            <a:ext cx="2711574" cy="18151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485" y="6152165"/>
            <a:ext cx="42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Fotogrāfijās</a:t>
            </a:r>
            <a:r>
              <a:rPr lang="en-US" sz="1200" dirty="0" smtClean="0"/>
              <a:t> </a:t>
            </a:r>
            <a:r>
              <a:rPr lang="en-US" sz="1200" dirty="0" err="1" smtClean="0"/>
              <a:t>redzami</a:t>
            </a:r>
            <a:r>
              <a:rPr lang="en-US" sz="1200" dirty="0" smtClean="0"/>
              <a:t> </a:t>
            </a:r>
            <a:r>
              <a:rPr lang="en-US" sz="1200" dirty="0" err="1" smtClean="0"/>
              <a:t>muzeja</a:t>
            </a:r>
            <a:r>
              <a:rPr lang="en-US" sz="1200" dirty="0"/>
              <a:t> </a:t>
            </a:r>
            <a:r>
              <a:rPr lang="en-US" sz="1200" dirty="0" smtClean="0"/>
              <a:t>“</a:t>
            </a:r>
            <a:r>
              <a:rPr lang="en-US" sz="1200" dirty="0" err="1" smtClean="0"/>
              <a:t>Latvieši</a:t>
            </a:r>
            <a:r>
              <a:rPr lang="en-US" sz="1200" dirty="0" smtClean="0"/>
              <a:t> </a:t>
            </a:r>
            <a:r>
              <a:rPr lang="en-US" sz="1200" dirty="0" err="1" smtClean="0"/>
              <a:t>Pasaulē</a:t>
            </a:r>
            <a:r>
              <a:rPr lang="en-US" sz="1200" dirty="0" smtClean="0"/>
              <a:t>” </a:t>
            </a:r>
            <a:r>
              <a:rPr lang="en-US" sz="1200" dirty="0" err="1" smtClean="0"/>
              <a:t>kolekcijā</a:t>
            </a:r>
            <a:r>
              <a:rPr lang="en-US" sz="1200" dirty="0" smtClean="0"/>
              <a:t> </a:t>
            </a:r>
            <a:r>
              <a:rPr lang="en-US" sz="1200" dirty="0" err="1" smtClean="0"/>
              <a:t>ietilpstoši</a:t>
            </a:r>
            <a:r>
              <a:rPr lang="en-US" sz="1200" dirty="0" smtClean="0"/>
              <a:t> </a:t>
            </a:r>
            <a:r>
              <a:rPr lang="en-US" sz="1200" dirty="0" err="1" smtClean="0"/>
              <a:t>latviešu</a:t>
            </a:r>
            <a:r>
              <a:rPr lang="en-US" sz="1200" dirty="0" smtClean="0"/>
              <a:t> diasporas </a:t>
            </a:r>
            <a:r>
              <a:rPr lang="en-US" sz="1200" dirty="0" err="1" smtClean="0"/>
              <a:t>dāvinātie</a:t>
            </a:r>
            <a:r>
              <a:rPr lang="en-US" sz="1200" dirty="0" smtClean="0"/>
              <a:t> </a:t>
            </a:r>
            <a:r>
              <a:rPr lang="en-US" sz="1200" dirty="0" err="1" smtClean="0"/>
              <a:t>priekšmeti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432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Ievadam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400" y="3252806"/>
            <a:ext cx="7919500" cy="3013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 err="1">
                <a:solidFill>
                  <a:srgbClr val="000000"/>
                </a:solidFill>
              </a:rPr>
              <a:t>Kāpēc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ir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svarīgi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apzināt</a:t>
            </a:r>
            <a:r>
              <a:rPr lang="en-US" sz="3400" dirty="0">
                <a:solidFill>
                  <a:srgbClr val="000000"/>
                </a:solidFill>
              </a:rPr>
              <a:t>, </a:t>
            </a:r>
            <a:r>
              <a:rPr lang="en-US" sz="3400" dirty="0" err="1">
                <a:solidFill>
                  <a:srgbClr val="000000"/>
                </a:solidFill>
              </a:rPr>
              <a:t>dokumentēt</a:t>
            </a:r>
            <a:r>
              <a:rPr lang="en-US" sz="3400" dirty="0">
                <a:solidFill>
                  <a:srgbClr val="000000"/>
                </a:solidFill>
              </a:rPr>
              <a:t> un </a:t>
            </a:r>
            <a:r>
              <a:rPr lang="en-US" sz="3400" dirty="0" err="1">
                <a:solidFill>
                  <a:srgbClr val="000000"/>
                </a:solidFill>
              </a:rPr>
              <a:t>saglabāt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trimdas</a:t>
            </a:r>
            <a:r>
              <a:rPr lang="en-US" sz="3400" dirty="0">
                <a:solidFill>
                  <a:srgbClr val="000000"/>
                </a:solidFill>
              </a:rPr>
              <a:t> </a:t>
            </a:r>
            <a:r>
              <a:rPr lang="en-US" sz="3400" dirty="0" err="1">
                <a:solidFill>
                  <a:srgbClr val="000000"/>
                </a:solidFill>
              </a:rPr>
              <a:t>vēsturi</a:t>
            </a:r>
            <a:r>
              <a:rPr lang="en-US" sz="34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619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hivu_hum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55" y="1409007"/>
            <a:ext cx="3871519" cy="3871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960"/>
            <a:ext cx="5359007" cy="5524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Kāpēc</a:t>
            </a:r>
            <a:r>
              <a:rPr lang="en-US" dirty="0" smtClean="0"/>
              <a:t> </a:t>
            </a:r>
            <a:r>
              <a:rPr lang="en-US" dirty="0" err="1" smtClean="0"/>
              <a:t>glabāt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1715" y="1590440"/>
            <a:ext cx="4253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 </a:t>
            </a:r>
            <a:r>
              <a:rPr lang="en-US" dirty="0" err="1" smtClean="0"/>
              <a:t>pēc</a:t>
            </a:r>
            <a:r>
              <a:rPr lang="en-US" dirty="0" smtClean="0"/>
              <a:t> 50… 100 </a:t>
            </a:r>
            <a:r>
              <a:rPr lang="en-US" dirty="0" err="1" smtClean="0"/>
              <a:t>gadiem</a:t>
            </a:r>
            <a:r>
              <a:rPr lang="en-US" dirty="0" smtClean="0"/>
              <a:t> </a:t>
            </a:r>
            <a:r>
              <a:rPr lang="en-US" dirty="0" err="1" smtClean="0"/>
              <a:t>Jūsu</a:t>
            </a:r>
            <a:r>
              <a:rPr lang="en-US" dirty="0" smtClean="0"/>
              <a:t> </a:t>
            </a:r>
            <a:r>
              <a:rPr lang="en-US" dirty="0" err="1" smtClean="0"/>
              <a:t>šodien</a:t>
            </a:r>
            <a:r>
              <a:rPr lang="en-US" dirty="0" smtClean="0"/>
              <a:t> </a:t>
            </a:r>
            <a:r>
              <a:rPr lang="en-US" dirty="0" err="1" smtClean="0"/>
              <a:t>saglabātie</a:t>
            </a:r>
            <a:r>
              <a:rPr lang="en-US" dirty="0" smtClean="0"/>
              <a:t> </a:t>
            </a:r>
            <a:r>
              <a:rPr lang="en-US" dirty="0" err="1" smtClean="0"/>
              <a:t>dokumenti</a:t>
            </a:r>
            <a:r>
              <a:rPr lang="en-US" dirty="0" smtClean="0"/>
              <a:t>, </a:t>
            </a:r>
            <a:r>
              <a:rPr lang="en-US" dirty="0" err="1" smtClean="0"/>
              <a:t>fotogrāfijas</a:t>
            </a:r>
            <a:r>
              <a:rPr lang="en-US" dirty="0" smtClean="0"/>
              <a:t>, </a:t>
            </a:r>
            <a:r>
              <a:rPr lang="en-US" dirty="0" err="1" smtClean="0"/>
              <a:t>pieraksti</a:t>
            </a:r>
            <a:r>
              <a:rPr lang="en-US" dirty="0" smtClean="0"/>
              <a:t>, </a:t>
            </a:r>
            <a:r>
              <a:rPr lang="en-US" dirty="0" err="1" smtClean="0"/>
              <a:t>materiālās</a:t>
            </a:r>
            <a:r>
              <a:rPr lang="en-US" dirty="0" smtClean="0"/>
              <a:t> </a:t>
            </a:r>
            <a:r>
              <a:rPr lang="en-US" dirty="0" err="1" smtClean="0"/>
              <a:t>kultūras</a:t>
            </a:r>
            <a:r>
              <a:rPr lang="en-US" dirty="0"/>
              <a:t> </a:t>
            </a:r>
            <a:r>
              <a:rPr lang="en-US" dirty="0" err="1" smtClean="0"/>
              <a:t>artifakti</a:t>
            </a:r>
            <a:r>
              <a:rPr lang="en-US" dirty="0" smtClean="0"/>
              <a:t> </a:t>
            </a:r>
            <a:r>
              <a:rPr lang="en-US" dirty="0" err="1" smtClean="0"/>
              <a:t>būs</a:t>
            </a:r>
            <a:r>
              <a:rPr lang="en-US" dirty="0" smtClean="0"/>
              <a:t> </a:t>
            </a:r>
            <a:r>
              <a:rPr lang="en-US" dirty="0" err="1" smtClean="0"/>
              <a:t>vienīgās</a:t>
            </a:r>
            <a:r>
              <a:rPr lang="en-US" dirty="0" smtClean="0"/>
              <a:t> </a:t>
            </a:r>
            <a:r>
              <a:rPr lang="en-US" dirty="0" err="1" smtClean="0"/>
              <a:t>liecības</a:t>
            </a:r>
            <a:r>
              <a:rPr lang="en-US" dirty="0" smtClean="0"/>
              <a:t>,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liecinās</a:t>
            </a:r>
            <a:r>
              <a:rPr lang="en-US" dirty="0" smtClean="0"/>
              <a:t> un </a:t>
            </a:r>
            <a:r>
              <a:rPr lang="en-US" dirty="0" err="1" smtClean="0"/>
              <a:t>atgādinās</a:t>
            </a:r>
            <a:r>
              <a:rPr lang="en-US" dirty="0" smtClean="0"/>
              <a:t> par </a:t>
            </a:r>
            <a:r>
              <a:rPr lang="en-US" dirty="0" err="1" smtClean="0"/>
              <a:t>Jūsu</a:t>
            </a:r>
            <a:r>
              <a:rPr lang="en-US" dirty="0"/>
              <a:t> </a:t>
            </a:r>
            <a:r>
              <a:rPr lang="en-US" dirty="0" err="1" smtClean="0"/>
              <a:t>pieredzi</a:t>
            </a:r>
            <a:r>
              <a:rPr lang="en-US" dirty="0" smtClean="0"/>
              <a:t>, </a:t>
            </a:r>
            <a:r>
              <a:rPr lang="en-US" dirty="0" err="1" smtClean="0"/>
              <a:t>izceļošanu</a:t>
            </a:r>
            <a:r>
              <a:rPr lang="en-US" dirty="0" smtClean="0"/>
              <a:t>, </a:t>
            </a:r>
            <a:r>
              <a:rPr lang="en-US" dirty="0" err="1" smtClean="0"/>
              <a:t>sabiedrisko</a:t>
            </a:r>
            <a:r>
              <a:rPr lang="en-US" dirty="0" smtClean="0"/>
              <a:t> </a:t>
            </a:r>
            <a:r>
              <a:rPr lang="en-US" dirty="0" err="1" smtClean="0"/>
              <a:t>dzīvi</a:t>
            </a:r>
            <a:r>
              <a:rPr lang="en-US" dirty="0" smtClean="0"/>
              <a:t>, </a:t>
            </a:r>
            <a:r>
              <a:rPr lang="en-US" dirty="0" err="1" smtClean="0"/>
              <a:t>kultūrālo</a:t>
            </a:r>
            <a:r>
              <a:rPr lang="en-US" dirty="0" smtClean="0"/>
              <a:t> un </a:t>
            </a:r>
            <a:r>
              <a:rPr lang="en-US" dirty="0" err="1" smtClean="0"/>
              <a:t>politisko</a:t>
            </a:r>
            <a:r>
              <a:rPr lang="en-US" dirty="0" smtClean="0"/>
              <a:t> </a:t>
            </a:r>
            <a:r>
              <a:rPr lang="en-US" dirty="0" err="1" smtClean="0"/>
              <a:t>darbību</a:t>
            </a:r>
            <a:r>
              <a:rPr lang="en-US" dirty="0" smtClean="0"/>
              <a:t> </a:t>
            </a:r>
            <a:r>
              <a:rPr lang="en-US" dirty="0" err="1" smtClean="0"/>
              <a:t>ārpus</a:t>
            </a:r>
            <a:r>
              <a:rPr lang="en-US" dirty="0" smtClean="0"/>
              <a:t> </a:t>
            </a:r>
            <a:r>
              <a:rPr lang="en-US" dirty="0" err="1" smtClean="0"/>
              <a:t>Latvijas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1715" y="3969934"/>
            <a:ext cx="4253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Neparūpējoties</a:t>
            </a:r>
            <a:r>
              <a:rPr lang="en-US" dirty="0" smtClean="0"/>
              <a:t> par </a:t>
            </a:r>
            <a:r>
              <a:rPr lang="en-US" dirty="0" err="1" smtClean="0"/>
              <a:t>savas</a:t>
            </a:r>
            <a:r>
              <a:rPr lang="en-US" dirty="0" smtClean="0"/>
              <a:t> </a:t>
            </a:r>
            <a:r>
              <a:rPr lang="en-US" dirty="0" err="1" smtClean="0"/>
              <a:t>darbības</a:t>
            </a:r>
            <a:r>
              <a:rPr lang="en-US" dirty="0" smtClean="0"/>
              <a:t> </a:t>
            </a:r>
            <a:r>
              <a:rPr lang="en-US" dirty="0" err="1" smtClean="0"/>
              <a:t>vēstures</a:t>
            </a:r>
            <a:r>
              <a:rPr lang="en-US" dirty="0" smtClean="0"/>
              <a:t> </a:t>
            </a:r>
            <a:r>
              <a:rPr lang="en-US" dirty="0" err="1" smtClean="0"/>
              <a:t>saglabāšanu</a:t>
            </a:r>
            <a:r>
              <a:rPr lang="en-US" dirty="0" smtClean="0"/>
              <a:t> </a:t>
            </a:r>
            <a:r>
              <a:rPr lang="en-US" dirty="0" err="1" smtClean="0"/>
              <a:t>šodien</a:t>
            </a:r>
            <a:r>
              <a:rPr lang="en-US" dirty="0" smtClean="0"/>
              <a:t>, </a:t>
            </a:r>
            <a:r>
              <a:rPr lang="en-US" dirty="0" err="1" smtClean="0"/>
              <a:t>Jūs</a:t>
            </a:r>
            <a:r>
              <a:rPr lang="en-US" dirty="0" smtClean="0"/>
              <a:t> to </a:t>
            </a:r>
            <a:r>
              <a:rPr lang="en-US" dirty="0" err="1" smtClean="0"/>
              <a:t>izdzēšat</a:t>
            </a:r>
            <a:r>
              <a:rPr lang="en-US" dirty="0" smtClean="0"/>
              <a:t> </a:t>
            </a:r>
            <a:r>
              <a:rPr lang="en-US" dirty="0" err="1" smtClean="0"/>
              <a:t>vēsturei</a:t>
            </a:r>
            <a:r>
              <a:rPr lang="en-US" dirty="0" smtClean="0"/>
              <a:t> – </a:t>
            </a:r>
            <a:r>
              <a:rPr lang="en-US" dirty="0" err="1" smtClean="0"/>
              <a:t>atņemat</a:t>
            </a:r>
            <a:r>
              <a:rPr lang="en-US" dirty="0" smtClean="0"/>
              <a:t> </a:t>
            </a:r>
            <a:r>
              <a:rPr lang="en-US" dirty="0" err="1" smtClean="0"/>
              <a:t>iespēju</a:t>
            </a:r>
            <a:r>
              <a:rPr lang="en-US" dirty="0" smtClean="0"/>
              <a:t> </a:t>
            </a:r>
            <a:r>
              <a:rPr lang="en-US" dirty="0" err="1" smtClean="0"/>
              <a:t>pētniecībai</a:t>
            </a:r>
            <a:r>
              <a:rPr lang="en-US" dirty="0" smtClean="0"/>
              <a:t>, </a:t>
            </a:r>
            <a:r>
              <a:rPr lang="en-US" dirty="0" err="1" smtClean="0"/>
              <a:t>izziņai</a:t>
            </a:r>
            <a:r>
              <a:rPr lang="en-US" dirty="0" smtClean="0"/>
              <a:t> un </a:t>
            </a:r>
            <a:r>
              <a:rPr lang="en-US" dirty="0" err="1" smtClean="0"/>
              <a:t>atcerei</a:t>
            </a:r>
            <a:r>
              <a:rPr lang="en-US" dirty="0"/>
              <a:t> </a:t>
            </a:r>
            <a:r>
              <a:rPr lang="en-US" dirty="0" err="1" smtClean="0"/>
              <a:t>nākotnē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3986"/>
            <a:ext cx="8913813" cy="914400"/>
          </a:xfrm>
        </p:spPr>
        <p:txBody>
          <a:bodyPr/>
          <a:lstStyle/>
          <a:p>
            <a:r>
              <a:rPr lang="en-US" dirty="0" err="1" smtClean="0"/>
              <a:t>Jautājums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127" y="2175584"/>
            <a:ext cx="7249345" cy="367076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Kā</a:t>
            </a:r>
            <a:r>
              <a:rPr lang="en-US" sz="3400" dirty="0" smtClean="0">
                <a:solidFill>
                  <a:srgbClr val="000000"/>
                </a:solidFill>
              </a:rPr>
              <a:t> un </a:t>
            </a:r>
            <a:r>
              <a:rPr lang="en-US" sz="3400" dirty="0" err="1" smtClean="0">
                <a:solidFill>
                  <a:srgbClr val="000000"/>
                </a:solidFill>
              </a:rPr>
              <a:t>pēc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kādiem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kritērijiem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pieņemt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lēmumu</a:t>
            </a:r>
            <a:r>
              <a:rPr lang="en-US" sz="3400" dirty="0" smtClean="0">
                <a:solidFill>
                  <a:srgbClr val="00000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sz="3400" dirty="0" err="1" smtClean="0">
                <a:solidFill>
                  <a:srgbClr val="000000"/>
                </a:solidFill>
              </a:rPr>
              <a:t>kam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nodot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savus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grāmatas</a:t>
            </a:r>
            <a:r>
              <a:rPr lang="en-US" sz="3400" dirty="0" smtClean="0">
                <a:solidFill>
                  <a:srgbClr val="000000"/>
                </a:solidFill>
              </a:rPr>
              <a:t>, </a:t>
            </a:r>
            <a:r>
              <a:rPr lang="en-US" sz="3400" dirty="0" err="1" smtClean="0">
                <a:solidFill>
                  <a:srgbClr val="000000"/>
                </a:solidFill>
              </a:rPr>
              <a:t>arhīvus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vai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materiālās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kultūras</a:t>
            </a:r>
            <a:r>
              <a:rPr lang="en-US" sz="3400" dirty="0" smtClean="0">
                <a:solidFill>
                  <a:srgbClr val="000000"/>
                </a:solidFill>
              </a:rPr>
              <a:t> </a:t>
            </a:r>
            <a:r>
              <a:rPr lang="en-US" sz="3400" dirty="0" err="1" smtClean="0">
                <a:solidFill>
                  <a:srgbClr val="000000"/>
                </a:solidFill>
              </a:rPr>
              <a:t>liecības</a:t>
            </a:r>
            <a:r>
              <a:rPr lang="en-US" sz="3400" dirty="0" smtClean="0">
                <a:solidFill>
                  <a:srgbClr val="000000"/>
                </a:solidFill>
              </a:rPr>
              <a:t>?</a:t>
            </a:r>
            <a:endParaRPr lang="en-US" sz="3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5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Daži</a:t>
            </a:r>
            <a:r>
              <a:rPr lang="en-US" dirty="0" smtClean="0"/>
              <a:t> </a:t>
            </a:r>
            <a:r>
              <a:rPr lang="en-US" dirty="0" err="1" smtClean="0"/>
              <a:t>virziena</a:t>
            </a:r>
            <a:r>
              <a:rPr lang="en-US" dirty="0" smtClean="0"/>
              <a:t> </a:t>
            </a:r>
            <a:r>
              <a:rPr lang="en-US" dirty="0" err="1" smtClean="0"/>
              <a:t>rādītāji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35" y="2595562"/>
            <a:ext cx="7651299" cy="3670767"/>
          </a:xfrm>
        </p:spPr>
        <p:txBody>
          <a:bodyPr>
            <a:normAutofit/>
          </a:bodyPr>
          <a:lstStyle/>
          <a:p>
            <a:pPr marL="514350" indent="-514350" algn="ctr">
              <a:buAutoNum type="arabicParenR"/>
            </a:pPr>
            <a:r>
              <a:rPr lang="en-US" sz="3600" dirty="0" err="1" smtClean="0">
                <a:solidFill>
                  <a:srgbClr val="000000"/>
                </a:solidFill>
              </a:rPr>
              <a:t>Kāda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veida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materiāli</a:t>
            </a:r>
            <a:endParaRPr lang="en-US" sz="36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ir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Jūsu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rīcībā</a:t>
            </a:r>
            <a:r>
              <a:rPr lang="en-US" sz="3600" dirty="0" smtClean="0">
                <a:solidFill>
                  <a:srgbClr val="000000"/>
                </a:solidFill>
              </a:rPr>
              <a:t>?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4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3713"/>
            <a:ext cx="8913813" cy="134386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Sociālās</a:t>
            </a:r>
            <a:r>
              <a:rPr lang="en-US" sz="3200" dirty="0" smtClean="0"/>
              <a:t> </a:t>
            </a:r>
            <a:r>
              <a:rPr lang="en-US" sz="3200" dirty="0" err="1" smtClean="0"/>
              <a:t>atmiņas</a:t>
            </a:r>
            <a:r>
              <a:rPr lang="en-US" sz="3200" dirty="0" smtClean="0"/>
              <a:t> </a:t>
            </a:r>
            <a:r>
              <a:rPr lang="en-US" sz="3200" dirty="0" err="1" smtClean="0"/>
              <a:t>glabātāji</a:t>
            </a:r>
            <a:r>
              <a:rPr lang="en-US" sz="3200" dirty="0" smtClean="0"/>
              <a:t> un to </a:t>
            </a:r>
            <a:r>
              <a:rPr lang="en-US" sz="3200" dirty="0" err="1" smtClean="0"/>
              <a:t>specializācija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395" y="2937445"/>
            <a:ext cx="5626045" cy="2474981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solidFill>
                  <a:schemeClr val="tx1"/>
                </a:solidFill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</a:rPr>
              <a:t>Muzejs</a:t>
            </a:r>
            <a:r>
              <a:rPr lang="en-US" sz="3500" dirty="0" smtClean="0">
                <a:solidFill>
                  <a:schemeClr val="tx1"/>
                </a:solidFill>
              </a:rPr>
              <a:t> = </a:t>
            </a:r>
            <a:r>
              <a:rPr lang="en-US" sz="3500" dirty="0" err="1" smtClean="0">
                <a:solidFill>
                  <a:schemeClr val="tx1"/>
                </a:solidFill>
              </a:rPr>
              <a:t>priekšmets</a:t>
            </a:r>
            <a:endParaRPr lang="en-US" sz="3500" dirty="0" smtClean="0">
              <a:solidFill>
                <a:schemeClr val="tx1"/>
              </a:solidFill>
            </a:endParaRPr>
          </a:p>
          <a:p>
            <a:pPr algn="ctr"/>
            <a:r>
              <a:rPr lang="en-US" sz="3500" dirty="0" smtClean="0">
                <a:solidFill>
                  <a:schemeClr val="tx1"/>
                </a:solidFill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</a:rPr>
              <a:t>Bibliotēka</a:t>
            </a:r>
            <a:r>
              <a:rPr lang="en-US" sz="3500" dirty="0" smtClean="0">
                <a:solidFill>
                  <a:schemeClr val="tx1"/>
                </a:solidFill>
              </a:rPr>
              <a:t> = </a:t>
            </a:r>
            <a:r>
              <a:rPr lang="en-US" sz="3500" dirty="0" err="1" smtClean="0">
                <a:solidFill>
                  <a:schemeClr val="tx1"/>
                </a:solidFill>
              </a:rPr>
              <a:t>grāmata</a:t>
            </a:r>
            <a:endParaRPr lang="en-US" sz="3500" dirty="0" smtClean="0">
              <a:solidFill>
                <a:schemeClr val="tx1"/>
              </a:solidFill>
            </a:endParaRPr>
          </a:p>
          <a:p>
            <a:pPr algn="ctr"/>
            <a:r>
              <a:rPr lang="en-US" sz="3500" dirty="0" smtClean="0">
                <a:solidFill>
                  <a:schemeClr val="tx1"/>
                </a:solidFill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</a:rPr>
              <a:t>Arhīvs</a:t>
            </a:r>
            <a:r>
              <a:rPr lang="en-US" sz="3500" dirty="0" smtClean="0">
                <a:solidFill>
                  <a:schemeClr val="tx1"/>
                </a:solidFill>
              </a:rPr>
              <a:t> = </a:t>
            </a:r>
            <a:r>
              <a:rPr lang="en-US" sz="3500" dirty="0" err="1" smtClean="0">
                <a:solidFill>
                  <a:schemeClr val="tx1"/>
                </a:solidFill>
              </a:rPr>
              <a:t>dokuments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440" y="5646677"/>
            <a:ext cx="77923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Jāņem</a:t>
            </a:r>
            <a:r>
              <a:rPr lang="en-US" sz="1600" dirty="0" smtClean="0"/>
              <a:t> </a:t>
            </a:r>
            <a:r>
              <a:rPr lang="en-US" sz="1600" dirty="0" err="1" smtClean="0"/>
              <a:t>vērā</a:t>
            </a:r>
            <a:r>
              <a:rPr lang="en-US" sz="1600" dirty="0" smtClean="0"/>
              <a:t> </a:t>
            </a:r>
            <a:r>
              <a:rPr lang="en-US" sz="1600" dirty="0" err="1" smtClean="0"/>
              <a:t>gan</a:t>
            </a:r>
            <a:r>
              <a:rPr lang="en-US" sz="1600" dirty="0" smtClean="0"/>
              <a:t>, </a:t>
            </a:r>
            <a:r>
              <a:rPr lang="en-US" sz="1600" dirty="0" err="1" smtClean="0"/>
              <a:t>ka</a:t>
            </a:r>
            <a:r>
              <a:rPr lang="en-US" sz="1600" dirty="0" smtClean="0"/>
              <a:t> </a:t>
            </a:r>
            <a:r>
              <a:rPr lang="en-US" sz="1600" dirty="0" err="1" smtClean="0"/>
              <a:t>arī</a:t>
            </a:r>
            <a:r>
              <a:rPr lang="en-US" sz="1600" dirty="0" smtClean="0"/>
              <a:t> </a:t>
            </a:r>
            <a:r>
              <a:rPr lang="en-US" sz="1600" dirty="0" err="1" smtClean="0"/>
              <a:t>muzeji</a:t>
            </a:r>
            <a:r>
              <a:rPr lang="en-US" sz="1600" dirty="0" smtClean="0"/>
              <a:t> </a:t>
            </a:r>
            <a:r>
              <a:rPr lang="en-US" sz="1600" dirty="0" err="1" smtClean="0"/>
              <a:t>nereti</a:t>
            </a:r>
            <a:r>
              <a:rPr lang="en-US" sz="1600" dirty="0" smtClean="0"/>
              <a:t> </a:t>
            </a:r>
            <a:r>
              <a:rPr lang="en-US" sz="1600" dirty="0" err="1" smtClean="0"/>
              <a:t>uzglabā</a:t>
            </a:r>
            <a:r>
              <a:rPr lang="en-US" sz="1600" dirty="0" smtClean="0"/>
              <a:t> </a:t>
            </a:r>
            <a:r>
              <a:rPr lang="en-US" sz="1600" dirty="0" err="1" smtClean="0"/>
              <a:t>grāmatas</a:t>
            </a:r>
            <a:r>
              <a:rPr lang="en-US" sz="1600" dirty="0" smtClean="0"/>
              <a:t> un </a:t>
            </a:r>
            <a:r>
              <a:rPr lang="en-US" sz="1600" dirty="0" err="1" smtClean="0"/>
              <a:t>dokumentus</a:t>
            </a:r>
            <a:r>
              <a:rPr lang="en-US" sz="1600" dirty="0" smtClean="0"/>
              <a:t>, </a:t>
            </a:r>
            <a:r>
              <a:rPr lang="en-US" sz="1600" dirty="0" err="1" smtClean="0"/>
              <a:t>arī</a:t>
            </a:r>
            <a:r>
              <a:rPr lang="en-US" sz="1600" dirty="0" smtClean="0"/>
              <a:t> </a:t>
            </a:r>
            <a:r>
              <a:rPr lang="en-US" sz="1600" dirty="0" err="1" smtClean="0"/>
              <a:t>bibliotēkās</a:t>
            </a:r>
            <a:r>
              <a:rPr lang="en-US" sz="1600" dirty="0" smtClean="0"/>
              <a:t> </a:t>
            </a:r>
            <a:r>
              <a:rPr lang="en-US" sz="1600" dirty="0" err="1" smtClean="0"/>
              <a:t>atrodami</a:t>
            </a:r>
            <a:r>
              <a:rPr lang="en-US" sz="1600" dirty="0" smtClean="0"/>
              <a:t> </a:t>
            </a:r>
            <a:r>
              <a:rPr lang="en-US" sz="1600" dirty="0" err="1" smtClean="0"/>
              <a:t>arhīvi</a:t>
            </a:r>
            <a:r>
              <a:rPr lang="en-US" sz="1600" dirty="0" smtClean="0"/>
              <a:t>, </a:t>
            </a:r>
            <a:r>
              <a:rPr lang="en-US" sz="1600" dirty="0" err="1" smtClean="0"/>
              <a:t>savukārt</a:t>
            </a:r>
            <a:r>
              <a:rPr lang="en-US" sz="1600" dirty="0" smtClean="0"/>
              <a:t> </a:t>
            </a:r>
            <a:r>
              <a:rPr lang="en-US" sz="1600" dirty="0" err="1" smtClean="0"/>
              <a:t>arhīvos</a:t>
            </a:r>
            <a:r>
              <a:rPr lang="en-US" sz="1600" dirty="0" smtClean="0"/>
              <a:t> – </a:t>
            </a:r>
            <a:r>
              <a:rPr lang="en-US" sz="1600" dirty="0" err="1" smtClean="0"/>
              <a:t>grāmatas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364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Daži</a:t>
            </a:r>
            <a:r>
              <a:rPr lang="en-US" dirty="0" smtClean="0"/>
              <a:t> </a:t>
            </a:r>
            <a:r>
              <a:rPr lang="en-US" dirty="0" err="1" smtClean="0"/>
              <a:t>virzienu</a:t>
            </a:r>
            <a:r>
              <a:rPr lang="en-US" dirty="0" smtClean="0"/>
              <a:t> </a:t>
            </a:r>
            <a:r>
              <a:rPr lang="en-US" dirty="0" err="1" smtClean="0"/>
              <a:t>rādītāji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20462"/>
            <a:ext cx="7306653" cy="3745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0000"/>
                </a:solidFill>
              </a:rPr>
              <a:t>2</a:t>
            </a:r>
            <a:r>
              <a:rPr lang="en-US" sz="3600" dirty="0" smtClean="0">
                <a:solidFill>
                  <a:srgbClr val="000000"/>
                </a:solidFill>
              </a:rPr>
              <a:t>) </a:t>
            </a:r>
            <a:r>
              <a:rPr lang="en-US" sz="3600" dirty="0" err="1" smtClean="0">
                <a:solidFill>
                  <a:srgbClr val="000000"/>
                </a:solidFill>
              </a:rPr>
              <a:t>Kas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ir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tā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mērķauditorija</a:t>
            </a:r>
            <a:r>
              <a:rPr lang="en-US" sz="3600" dirty="0" smtClean="0">
                <a:solidFill>
                  <a:srgbClr val="00000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000000"/>
                </a:solidFill>
              </a:rPr>
              <a:t>kam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jūs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vēlaties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savu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pieredzi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</a:rPr>
              <a:t>nodot</a:t>
            </a:r>
            <a:r>
              <a:rPr lang="en-US" sz="3600" dirty="0" smtClean="0">
                <a:solidFill>
                  <a:srgbClr val="00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>
                <a:solidFill>
                  <a:schemeClr val="tx1"/>
                </a:solidFill>
              </a:rPr>
              <a:t>V</a:t>
            </a:r>
            <a:r>
              <a:rPr lang="en-US" sz="2800" dirty="0" err="1" smtClean="0">
                <a:solidFill>
                  <a:schemeClr val="tx1"/>
                </a:solidFill>
              </a:rPr>
              <a:t>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Jūs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vēlaties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būt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Amerikas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imigrācijas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stāsta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vai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Latvijas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emigrācijas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stāsta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sastāvdaļa</a:t>
            </a:r>
            <a:r>
              <a:rPr lang="en-US" sz="2800" dirty="0" smtClean="0">
                <a:solidFill>
                  <a:schemeClr val="tx1"/>
                </a:solidFill>
              </a:rPr>
              <a:t>?)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3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5271</TotalTime>
  <Words>453</Words>
  <Application>Microsoft Macintosh PowerPoint</Application>
  <PresentationFormat>On-screen Show (4:3)</PresentationFormat>
  <Paragraphs>90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Perception</vt:lpstr>
      <vt:lpstr>Neizmet trimdas vēsturi!</vt:lpstr>
      <vt:lpstr>PowerPoint Presentation</vt:lpstr>
      <vt:lpstr>Materiālās kultūras liecības</vt:lpstr>
      <vt:lpstr>Ievadam:</vt:lpstr>
      <vt:lpstr>Kāpēc glabāt?</vt:lpstr>
      <vt:lpstr>Jautājums:</vt:lpstr>
      <vt:lpstr>Daži virziena rādītāji </vt:lpstr>
      <vt:lpstr>Sociālās atmiņas glabātāji un to specializācija</vt:lpstr>
      <vt:lpstr>Daži virzienu rādītāji</vt:lpstr>
      <vt:lpstr>Ar ko sākt?</vt:lpstr>
      <vt:lpstr>Daži virzienu rādītāji</vt:lpstr>
      <vt:lpstr>Latviešu kolekcijas ASV</vt:lpstr>
      <vt:lpstr>Muzeji Latvijā</vt:lpstr>
      <vt:lpstr>Arhīvi Latvijā</vt:lpstr>
      <vt:lpstr>Bibliotēkas Latvijā</vt:lpstr>
      <vt:lpstr>Latvijas bibliotēku tīkls</vt:lpstr>
      <vt:lpstr>Pirmie soļi vēstures saglabāšanā</vt:lpstr>
      <vt:lpstr>Kontaktinformācija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Trimdas vēsture: Kā to nodosim tālāk?</dc:title>
  <dc:creator>Ilze Garoza</dc:creator>
  <cp:lastModifiedBy>Ilze Garoza</cp:lastModifiedBy>
  <cp:revision>126</cp:revision>
  <dcterms:created xsi:type="dcterms:W3CDTF">2012-08-23T03:06:43Z</dcterms:created>
  <dcterms:modified xsi:type="dcterms:W3CDTF">2013-03-28T11:49:30Z</dcterms:modified>
</cp:coreProperties>
</file>